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80" r:id="rId10"/>
    <p:sldId id="264" r:id="rId11"/>
    <p:sldId id="266" r:id="rId12"/>
    <p:sldId id="267" r:id="rId13"/>
    <p:sldId id="265" r:id="rId14"/>
    <p:sldId id="281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86" r:id="rId23"/>
    <p:sldId id="277" r:id="rId24"/>
    <p:sldId id="278" r:id="rId25"/>
    <p:sldId id="28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94633" autoAdjust="0"/>
  </p:normalViewPr>
  <p:slideViewPr>
    <p:cSldViewPr>
      <p:cViewPr varScale="1">
        <p:scale>
          <a:sx n="69" d="100"/>
          <a:sy n="69" d="100"/>
        </p:scale>
        <p:origin x="-136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C29C-52F7-48DC-93E4-17FA9FB9D824}" type="datetimeFigureOut">
              <a:rPr lang="en-US" smtClean="0"/>
              <a:t>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D8616-F9AA-4A9E-945F-22FBBE6FC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306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C29C-52F7-48DC-93E4-17FA9FB9D824}" type="datetimeFigureOut">
              <a:rPr lang="en-US" smtClean="0"/>
              <a:t>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D8616-F9AA-4A9E-945F-22FBBE6FC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892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C29C-52F7-48DC-93E4-17FA9FB9D824}" type="datetimeFigureOut">
              <a:rPr lang="en-US" smtClean="0"/>
              <a:t>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D8616-F9AA-4A9E-945F-22FBBE6FC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673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C29C-52F7-48DC-93E4-17FA9FB9D824}" type="datetimeFigureOut">
              <a:rPr lang="en-US" smtClean="0"/>
              <a:t>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D8616-F9AA-4A9E-945F-22FBBE6FC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856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C29C-52F7-48DC-93E4-17FA9FB9D824}" type="datetimeFigureOut">
              <a:rPr lang="en-US" smtClean="0"/>
              <a:t>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D8616-F9AA-4A9E-945F-22FBBE6FC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000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C29C-52F7-48DC-93E4-17FA9FB9D824}" type="datetimeFigureOut">
              <a:rPr lang="en-US" smtClean="0"/>
              <a:t>7/11/2014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D8616-F9AA-4A9E-945F-22FBBE6FC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35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C29C-52F7-48DC-93E4-17FA9FB9D824}" type="datetimeFigureOut">
              <a:rPr lang="en-US" smtClean="0"/>
              <a:t>7/11/2014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D8616-F9AA-4A9E-945F-22FBBE6FC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76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C29C-52F7-48DC-93E4-17FA9FB9D824}" type="datetimeFigureOut">
              <a:rPr lang="en-US" smtClean="0"/>
              <a:t>7/11/2014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D8616-F9AA-4A9E-945F-22FBBE6FC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277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C29C-52F7-48DC-93E4-17FA9FB9D824}" type="datetimeFigureOut">
              <a:rPr lang="en-US" smtClean="0"/>
              <a:t>7/11/2014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D8616-F9AA-4A9E-945F-22FBBE6FC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591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C29C-52F7-48DC-93E4-17FA9FB9D824}" type="datetimeFigureOut">
              <a:rPr lang="en-US" smtClean="0"/>
              <a:t>7/11/2014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D8616-F9AA-4A9E-945F-22FBBE6FC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22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C29C-52F7-48DC-93E4-17FA9FB9D824}" type="datetimeFigureOut">
              <a:rPr lang="en-US" smtClean="0"/>
              <a:t>7/11/2014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D8616-F9AA-4A9E-945F-22FBBE6FC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771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0C29C-52F7-48DC-93E4-17FA9FB9D824}" type="datetimeFigureOut">
              <a:rPr lang="en-US" smtClean="0"/>
              <a:t>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D8616-F9AA-4A9E-945F-22FBBE6FC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297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6875" y="1752600"/>
            <a:ext cx="8153400" cy="1470025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sz="3600" dirty="0"/>
              <a:t>Occultations of the Galilean </a:t>
            </a:r>
            <a:r>
              <a:rPr lang="en-US" sz="3600" dirty="0" smtClean="0"/>
              <a:t>Satellites -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i="1" dirty="0" smtClean="0"/>
              <a:t>How </a:t>
            </a:r>
            <a:r>
              <a:rPr lang="en-US" sz="3600" i="1" dirty="0"/>
              <a:t>Accurate are the Ephemerides</a:t>
            </a:r>
            <a:r>
              <a:rPr lang="en-US" sz="3600" i="1" dirty="0" smtClean="0"/>
              <a:t>?</a:t>
            </a:r>
            <a:br>
              <a:rPr lang="en-US" sz="3600" i="1" dirty="0" smtClean="0"/>
            </a:br>
            <a:r>
              <a:rPr lang="en-US" sz="3600" i="1" dirty="0" smtClean="0"/>
              <a:t/>
            </a:r>
            <a:br>
              <a:rPr lang="en-US" sz="3600" i="1" dirty="0" smtClean="0"/>
            </a:br>
            <a:endParaRPr lang="en-US" sz="2700" dirty="0"/>
          </a:p>
        </p:txBody>
      </p:sp>
      <p:sp>
        <p:nvSpPr>
          <p:cNvPr id="3" name="TextBox 2"/>
          <p:cNvSpPr txBox="1"/>
          <p:nvPr/>
        </p:nvSpPr>
        <p:spPr>
          <a:xfrm>
            <a:off x="3352800" y="3690610"/>
            <a:ext cx="2215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en-US" sz="2800" dirty="0" smtClean="0"/>
              <a:t>Tony </a:t>
            </a:r>
            <a:r>
              <a:rPr lang="en-US" sz="2800" dirty="0" err="1" smtClean="0"/>
              <a:t>Mallama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397929" y="4428565"/>
            <a:ext cx="4596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32nd Annual Meeting of </a:t>
            </a:r>
            <a:r>
              <a:rPr lang="en-US" sz="2800" dirty="0" smtClean="0"/>
              <a:t>IOTA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179054" y="5181600"/>
            <a:ext cx="50343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2014 July 12-13, College Park MD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3236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492" y="609600"/>
            <a:ext cx="85344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Astrometric Accuracy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057400" y="2398059"/>
            <a:ext cx="554299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Random Photometric Errors (scatter)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Assume that they are zero</a:t>
            </a:r>
          </a:p>
          <a:p>
            <a:endParaRPr lang="en-US" sz="2800" dirty="0"/>
          </a:p>
          <a:p>
            <a:r>
              <a:rPr lang="en-US" sz="2800" dirty="0" smtClean="0"/>
              <a:t>Systematic (modeling) Errors</a:t>
            </a:r>
          </a:p>
          <a:p>
            <a:endParaRPr lang="en-US" sz="2800" dirty="0" smtClean="0"/>
          </a:p>
          <a:p>
            <a:r>
              <a:rPr lang="en-US" sz="2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193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Albedo Features and Limb-Darkening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616" y="1524000"/>
            <a:ext cx="6573983" cy="458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6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Photo-Center Offsets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0" y="1905000"/>
            <a:ext cx="445346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		 Albedo       Solar</a:t>
            </a:r>
          </a:p>
          <a:p>
            <a:r>
              <a:rPr lang="en-US" sz="2800" dirty="0" smtClean="0"/>
              <a:t>Io		      68            209</a:t>
            </a:r>
          </a:p>
          <a:p>
            <a:r>
              <a:rPr lang="en-US" sz="2800" dirty="0" smtClean="0"/>
              <a:t>Europa	    107            221</a:t>
            </a:r>
          </a:p>
          <a:p>
            <a:r>
              <a:rPr lang="en-US" sz="2800" dirty="0" smtClean="0"/>
              <a:t>Ganymede	    113            303</a:t>
            </a:r>
          </a:p>
          <a:p>
            <a:r>
              <a:rPr lang="en-US" sz="2800" dirty="0" err="1" smtClean="0"/>
              <a:t>Callisto</a:t>
            </a:r>
            <a:r>
              <a:rPr lang="en-US" sz="2800" dirty="0" smtClean="0"/>
              <a:t>	      93            255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505914" y="4343400"/>
            <a:ext cx="60136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Estimated maxima in kilometers</a:t>
            </a:r>
          </a:p>
          <a:p>
            <a:endParaRPr lang="en-US" sz="2400" dirty="0"/>
          </a:p>
          <a:p>
            <a:endParaRPr lang="en-US" sz="2400" dirty="0" smtClean="0"/>
          </a:p>
          <a:p>
            <a:pPr algn="ctr"/>
            <a:r>
              <a:rPr lang="en-US" sz="2000" dirty="0" err="1" smtClean="0"/>
              <a:t>Mallama</a:t>
            </a:r>
            <a:r>
              <a:rPr lang="en-US" sz="2000" dirty="0" smtClean="0"/>
              <a:t>. 1993. J. </a:t>
            </a:r>
            <a:r>
              <a:rPr lang="en-US" sz="2000" dirty="0" err="1" smtClean="0"/>
              <a:t>Geophys</a:t>
            </a:r>
            <a:r>
              <a:rPr lang="en-US" sz="2000" dirty="0" smtClean="0"/>
              <a:t>. Res. 98, 18,873-18,876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8284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Uncertainties in Mutual Event Results</a:t>
            </a:r>
            <a:br>
              <a:rPr lang="en-US" sz="3600" dirty="0" smtClean="0"/>
            </a:br>
            <a:r>
              <a:rPr lang="en-US" sz="3600" dirty="0" smtClean="0"/>
              <a:t>Computed for PHEMU 2003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33" y="1775012"/>
            <a:ext cx="7716234" cy="41140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6019800"/>
            <a:ext cx="6896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Emelyanov</a:t>
            </a:r>
            <a:r>
              <a:rPr lang="en-US" sz="2800" dirty="0" smtClean="0"/>
              <a:t>. 2009. MNRAS 394, 1037-1044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6550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401" y="304800"/>
            <a:ext cx="4782823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3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762000"/>
            <a:ext cx="85344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Comparison Between Uncertainties</a:t>
            </a:r>
            <a:br>
              <a:rPr lang="en-US" sz="3600" dirty="0" smtClean="0"/>
            </a:br>
            <a:r>
              <a:rPr lang="en-US" sz="3600" dirty="0" smtClean="0"/>
              <a:t>of Ephemerides and Astrometry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2421791"/>
            <a:ext cx="73152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dirty="0" smtClean="0"/>
              <a:t>Unit conversion (for ephemeris uncertainty)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JUP230 resonance error for Europa = 1.1 s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Velocity of Europa = 13.7 km/s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1 km at Jupiter distance = 0.00026 arc second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Arc second </a:t>
            </a:r>
            <a:r>
              <a:rPr lang="en-US" sz="2800" dirty="0"/>
              <a:t>error in JUP230 = </a:t>
            </a:r>
            <a:r>
              <a:rPr lang="en-US" sz="2800" dirty="0" smtClean="0"/>
              <a:t>0.004</a:t>
            </a:r>
            <a:endParaRPr lang="en-US" sz="2800" dirty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85171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762000"/>
            <a:ext cx="85344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Comparison Between Uncertainties</a:t>
            </a:r>
            <a:br>
              <a:rPr lang="en-US" sz="3600" dirty="0" smtClean="0"/>
            </a:br>
            <a:r>
              <a:rPr lang="en-US" sz="3600" dirty="0" smtClean="0"/>
              <a:t>of Ephemerides and Astrometry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983673" y="2355771"/>
            <a:ext cx="7471341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200" dirty="0" smtClean="0"/>
              <a:t>Worst </a:t>
            </a:r>
            <a:r>
              <a:rPr lang="en-US" sz="3200" dirty="0"/>
              <a:t>case </a:t>
            </a:r>
            <a:r>
              <a:rPr lang="en-US" sz="3200" dirty="0" smtClean="0"/>
              <a:t> for JUP230 </a:t>
            </a:r>
            <a:r>
              <a:rPr lang="en-US" sz="3200" dirty="0"/>
              <a:t>= </a:t>
            </a:r>
            <a:r>
              <a:rPr lang="en-US" sz="3200" dirty="0" smtClean="0"/>
              <a:t>   0.004 </a:t>
            </a:r>
            <a:r>
              <a:rPr lang="en-US" sz="3200" dirty="0"/>
              <a:t>arc second</a:t>
            </a:r>
          </a:p>
          <a:p>
            <a:pPr>
              <a:spcBef>
                <a:spcPts val="1200"/>
              </a:spcBef>
            </a:pPr>
            <a:r>
              <a:rPr lang="en-US" sz="3200" dirty="0"/>
              <a:t>Best case </a:t>
            </a:r>
            <a:r>
              <a:rPr lang="en-US" sz="3200" dirty="0" smtClean="0"/>
              <a:t>for </a:t>
            </a:r>
            <a:r>
              <a:rPr lang="en-US" sz="3200" dirty="0"/>
              <a:t>astrometry = 0.044 arc </a:t>
            </a:r>
            <a:r>
              <a:rPr lang="en-US" sz="3200" dirty="0" smtClean="0"/>
              <a:t>second</a:t>
            </a:r>
          </a:p>
          <a:p>
            <a:pPr>
              <a:spcBef>
                <a:spcPts val="1200"/>
              </a:spcBef>
            </a:pPr>
            <a:endParaRPr lang="en-US" sz="3200" dirty="0"/>
          </a:p>
          <a:p>
            <a:pPr algn="ctr">
              <a:spcBef>
                <a:spcPts val="1200"/>
              </a:spcBef>
            </a:pPr>
            <a:r>
              <a:rPr lang="en-US" sz="3200" dirty="0" smtClean="0"/>
              <a:t>Bottom </a:t>
            </a:r>
            <a:r>
              <a:rPr lang="en-US" sz="3200" dirty="0"/>
              <a:t>line:</a:t>
            </a:r>
          </a:p>
          <a:p>
            <a:pPr algn="ctr">
              <a:spcBef>
                <a:spcPts val="1200"/>
              </a:spcBef>
            </a:pPr>
            <a:r>
              <a:rPr lang="en-US" sz="3200" dirty="0" smtClean="0"/>
              <a:t>JUP230 is 10x more accurate than</a:t>
            </a:r>
          </a:p>
          <a:p>
            <a:pPr algn="ctr">
              <a:spcBef>
                <a:spcPts val="1200"/>
              </a:spcBef>
            </a:pPr>
            <a:r>
              <a:rPr lang="en-US" sz="3200" dirty="0" smtClean="0"/>
              <a:t>mutual occultation astrometry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2069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Comparison Shown Graphically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397" y="1219200"/>
            <a:ext cx="5273403" cy="524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17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Comparison Shown Graphically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219200"/>
            <a:ext cx="5257800" cy="523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69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Comparison Shown Graphically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295400"/>
            <a:ext cx="5181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14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Galilean Satellite Ephemerides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05000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JPL JUP-series</a:t>
            </a:r>
          </a:p>
          <a:p>
            <a:pPr marL="457200" lvl="1" indent="0">
              <a:buNone/>
            </a:pPr>
            <a:r>
              <a:rPr lang="en-US" dirty="0"/>
              <a:t>	Includes astrometry from Galileo </a:t>
            </a:r>
            <a:r>
              <a:rPr lang="en-US" dirty="0" smtClean="0"/>
              <a:t>Orbiter</a:t>
            </a:r>
            <a:endParaRPr lang="en-US" dirty="0"/>
          </a:p>
          <a:p>
            <a:r>
              <a:rPr lang="en-US" sz="2800" dirty="0" smtClean="0"/>
              <a:t>IMCCE </a:t>
            </a:r>
            <a:r>
              <a:rPr lang="en-US" sz="2800" dirty="0"/>
              <a:t>(Paris) </a:t>
            </a:r>
            <a:r>
              <a:rPr lang="en-US" sz="2800" dirty="0" smtClean="0"/>
              <a:t>L-series</a:t>
            </a:r>
          </a:p>
          <a:p>
            <a:pPr marL="914400" lvl="2" indent="0">
              <a:buNone/>
            </a:pPr>
            <a:r>
              <a:rPr lang="en-US" sz="2800" dirty="0" smtClean="0"/>
              <a:t>Omits astrometry from Galileo Orbiter</a:t>
            </a:r>
            <a:endParaRPr lang="en-US" sz="2800" dirty="0"/>
          </a:p>
          <a:p>
            <a:r>
              <a:rPr lang="en-US" sz="2800" dirty="0"/>
              <a:t>JPL E-series</a:t>
            </a:r>
          </a:p>
          <a:p>
            <a:pPr marL="0" indent="0">
              <a:buNone/>
            </a:pPr>
            <a:r>
              <a:rPr lang="en-US" sz="2800" dirty="0"/>
              <a:t>	1990s vintage</a:t>
            </a:r>
          </a:p>
          <a:p>
            <a:pPr marL="914400" lvl="2" indent="0">
              <a:buNone/>
            </a:pP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1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Comparison Shown Graphically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295400"/>
            <a:ext cx="5181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48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Summary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752600"/>
            <a:ext cx="775763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The current JPL ephemerides for the Galilean</a:t>
            </a:r>
          </a:p>
          <a:p>
            <a:r>
              <a:rPr lang="en-US" sz="3200" dirty="0" smtClean="0"/>
              <a:t>satellites are much more accurate than</a:t>
            </a:r>
          </a:p>
          <a:p>
            <a:r>
              <a:rPr lang="en-US" sz="3200" dirty="0" smtClean="0"/>
              <a:t>astrometry from mutual occultations.</a:t>
            </a:r>
          </a:p>
          <a:p>
            <a:endParaRPr lang="en-US" sz="3200" dirty="0"/>
          </a:p>
          <a:p>
            <a:r>
              <a:rPr lang="en-US" sz="3200" dirty="0" smtClean="0"/>
              <a:t>However, occultation results are </a:t>
            </a:r>
            <a:r>
              <a:rPr lang="en-US" sz="3200" dirty="0"/>
              <a:t>still being </a:t>
            </a:r>
            <a:endParaRPr lang="en-US" sz="3200" dirty="0" smtClean="0"/>
          </a:p>
          <a:p>
            <a:r>
              <a:rPr lang="en-US" sz="3200" dirty="0" smtClean="0"/>
              <a:t>collected and </a:t>
            </a:r>
            <a:r>
              <a:rPr lang="en-US" sz="3200" dirty="0"/>
              <a:t>they will continue to </a:t>
            </a:r>
            <a:r>
              <a:rPr lang="en-US" sz="3200" dirty="0" smtClean="0"/>
              <a:t>contribute</a:t>
            </a:r>
          </a:p>
          <a:p>
            <a:r>
              <a:rPr lang="en-US" sz="3200" dirty="0" smtClean="0"/>
              <a:t>to </a:t>
            </a:r>
            <a:r>
              <a:rPr lang="en-US" sz="3200" dirty="0"/>
              <a:t>the </a:t>
            </a:r>
            <a:r>
              <a:rPr lang="en-US" sz="3200" dirty="0" smtClean="0"/>
              <a:t>development </a:t>
            </a:r>
            <a:r>
              <a:rPr lang="en-US" sz="3200" dirty="0"/>
              <a:t>of future ephemerides.</a:t>
            </a:r>
          </a:p>
        </p:txBody>
      </p:sp>
    </p:spTree>
    <p:extLst>
      <p:ext uri="{BB962C8B-B14F-4D97-AF65-F5344CB8AC3E}">
        <p14:creationId xmlns:p14="http://schemas.microsoft.com/office/powerpoint/2010/main" val="4832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1073" y="990600"/>
            <a:ext cx="29994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Backup Slides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557256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141" y="228600"/>
            <a:ext cx="85344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Egress from Shadow of Jupiter</a:t>
            </a:r>
            <a:endParaRPr lang="en-US" sz="3600" dirty="0"/>
          </a:p>
        </p:txBody>
      </p:sp>
      <p:pic>
        <p:nvPicPr>
          <p:cNvPr id="1026" name="Picture 2" descr="Mallama_Librations_Fig_05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647" y="1371600"/>
            <a:ext cx="441960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0" y="6151547"/>
            <a:ext cx="77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Reference: </a:t>
            </a:r>
            <a:r>
              <a:rPr lang="en-US" dirty="0" err="1"/>
              <a:t>Mallama</a:t>
            </a:r>
            <a:r>
              <a:rPr lang="en-US" dirty="0"/>
              <a:t>, Stockdale, </a:t>
            </a:r>
            <a:r>
              <a:rPr lang="en-US" dirty="0" err="1"/>
              <a:t>Krobusek</a:t>
            </a:r>
            <a:r>
              <a:rPr lang="en-US" dirty="0"/>
              <a:t> and Nelson, </a:t>
            </a:r>
            <a:r>
              <a:rPr lang="en-US" dirty="0" smtClean="0"/>
              <a:t>2010</a:t>
            </a:r>
            <a:r>
              <a:rPr lang="en-US" dirty="0"/>
              <a:t>. Icarus, 210, 346-357</a:t>
            </a:r>
          </a:p>
        </p:txBody>
      </p:sp>
    </p:spTree>
    <p:extLst>
      <p:ext uri="{BB962C8B-B14F-4D97-AF65-F5344CB8AC3E}">
        <p14:creationId xmlns:p14="http://schemas.microsoft.com/office/powerpoint/2010/main" val="327890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780" y="152400"/>
            <a:ext cx="85344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Model of Eclipse by Jupiter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9" t="25000" r="19287" b="22978"/>
          <a:stretch/>
        </p:blipFill>
        <p:spPr bwMode="auto">
          <a:xfrm>
            <a:off x="806823" y="1295400"/>
            <a:ext cx="7624314" cy="467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6198129"/>
            <a:ext cx="77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Reference: </a:t>
            </a:r>
            <a:r>
              <a:rPr lang="en-US" dirty="0" err="1"/>
              <a:t>Mallama</a:t>
            </a:r>
            <a:r>
              <a:rPr lang="en-US" dirty="0"/>
              <a:t>, Stockdale, </a:t>
            </a:r>
            <a:r>
              <a:rPr lang="en-US" dirty="0" err="1"/>
              <a:t>Krobusek</a:t>
            </a:r>
            <a:r>
              <a:rPr lang="en-US" dirty="0"/>
              <a:t> and Nelson, </a:t>
            </a:r>
            <a:r>
              <a:rPr lang="en-US" dirty="0" smtClean="0"/>
              <a:t>2010</a:t>
            </a:r>
            <a:r>
              <a:rPr lang="en-US" dirty="0"/>
              <a:t>. Icarus, 210, 346-357</a:t>
            </a:r>
          </a:p>
        </p:txBody>
      </p:sp>
    </p:spTree>
    <p:extLst>
      <p:ext uri="{BB962C8B-B14F-4D97-AF65-F5344CB8AC3E}">
        <p14:creationId xmlns:p14="http://schemas.microsoft.com/office/powerpoint/2010/main" val="312649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780" y="152400"/>
            <a:ext cx="85344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Mutual Events versus E3 Predictions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2159000" y="6198129"/>
            <a:ext cx="449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Reference: </a:t>
            </a:r>
            <a:r>
              <a:rPr lang="en-US" dirty="0" err="1"/>
              <a:t>Mallama</a:t>
            </a:r>
            <a:r>
              <a:rPr lang="en-US" dirty="0" smtClean="0"/>
              <a:t>, 1992. </a:t>
            </a:r>
            <a:r>
              <a:rPr lang="en-US" dirty="0"/>
              <a:t>Icarus, </a:t>
            </a:r>
            <a:r>
              <a:rPr lang="en-US" dirty="0" smtClean="0"/>
              <a:t>95, 309-318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219200"/>
            <a:ext cx="5461000" cy="481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80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Ephemeris Accuracy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514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Analyzed 20 years of Jovian eclipse timings</a:t>
            </a:r>
          </a:p>
          <a:p>
            <a:r>
              <a:rPr lang="en-US" sz="2800" dirty="0" smtClean="0"/>
              <a:t>Computed observed-minus-calculated (O-C)</a:t>
            </a:r>
          </a:p>
          <a:p>
            <a:r>
              <a:rPr lang="en-US" sz="2800" dirty="0" smtClean="0"/>
              <a:t>Searched for anomalies in O-C plots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5246132"/>
            <a:ext cx="7750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Reference: </a:t>
            </a:r>
            <a:r>
              <a:rPr lang="en-US" dirty="0" err="1"/>
              <a:t>Mallama</a:t>
            </a:r>
            <a:r>
              <a:rPr lang="en-US" dirty="0"/>
              <a:t>, Stockdale, </a:t>
            </a:r>
            <a:r>
              <a:rPr lang="en-US" dirty="0" err="1"/>
              <a:t>Krobusek</a:t>
            </a:r>
            <a:r>
              <a:rPr lang="en-US" dirty="0"/>
              <a:t> and Nelson, </a:t>
            </a:r>
            <a:r>
              <a:rPr lang="en-US" dirty="0" smtClean="0"/>
              <a:t>2010</a:t>
            </a:r>
            <a:r>
              <a:rPr lang="en-US" dirty="0"/>
              <a:t>. Icarus, 210, </a:t>
            </a:r>
            <a:r>
              <a:rPr lang="en-US" dirty="0" smtClean="0"/>
              <a:t>346-357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95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Io  O </a:t>
            </a:r>
            <a:r>
              <a:rPr lang="en-US" sz="3600" dirty="0"/>
              <a:t>– C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95400"/>
            <a:ext cx="5018314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725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Io Resonance Errors</a:t>
            </a:r>
            <a:endParaRPr lang="en-US" sz="3600" dirty="0"/>
          </a:p>
        </p:txBody>
      </p:sp>
      <p:pic>
        <p:nvPicPr>
          <p:cNvPr id="2050" name="Picture 2" descr="Mallama_Galilean_Fig_0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68653"/>
            <a:ext cx="5181600" cy="5055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146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Europa  O – C</a:t>
            </a:r>
            <a:endParaRPr lang="en-US" sz="3600" dirty="0"/>
          </a:p>
        </p:txBody>
      </p:sp>
      <p:pic>
        <p:nvPicPr>
          <p:cNvPr id="1026" name="Picture 2" descr="Eu_C_All_3_pan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95400"/>
            <a:ext cx="4676775" cy="5015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870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Europa  Resonance Errors</a:t>
            </a:r>
            <a:endParaRPr lang="en-US" sz="3600" dirty="0"/>
          </a:p>
        </p:txBody>
      </p:sp>
      <p:pic>
        <p:nvPicPr>
          <p:cNvPr id="2050" name="Picture 2" descr="Mallama_Galilean_Fig_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09700"/>
            <a:ext cx="50292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85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Summary of Resonance Errors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83" y="1447800"/>
            <a:ext cx="814261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88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99" y="990600"/>
            <a:ext cx="5814405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93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1479</TotalTime>
  <Words>309</Words>
  <Application>Microsoft Office PowerPoint</Application>
  <PresentationFormat>On-screen Show (4:3)</PresentationFormat>
  <Paragraphs>73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Occultations of the Galilean Satellites -  How Accurate are the Ephemerides?  </vt:lpstr>
      <vt:lpstr>Galilean Satellite Ephemerides</vt:lpstr>
      <vt:lpstr>Ephemeris Accuracy</vt:lpstr>
      <vt:lpstr>Io  O – C</vt:lpstr>
      <vt:lpstr>Io Resonance Errors</vt:lpstr>
      <vt:lpstr>Europa  O – C</vt:lpstr>
      <vt:lpstr>Europa  Resonance Errors</vt:lpstr>
      <vt:lpstr>Summary of Resonance Errors</vt:lpstr>
      <vt:lpstr>PowerPoint Presentation</vt:lpstr>
      <vt:lpstr>Astrometric Accuracy</vt:lpstr>
      <vt:lpstr>Albedo Features and Limb-Darkening</vt:lpstr>
      <vt:lpstr>Photo-Center Offsets</vt:lpstr>
      <vt:lpstr>Uncertainties in Mutual Event Results Computed for PHEMU 2003</vt:lpstr>
      <vt:lpstr>PowerPoint Presentation</vt:lpstr>
      <vt:lpstr>Comparison Between Uncertainties of Ephemerides and Astrometry </vt:lpstr>
      <vt:lpstr>Comparison Between Uncertainties of Ephemerides and Astrometry </vt:lpstr>
      <vt:lpstr>Comparison Shown Graphically</vt:lpstr>
      <vt:lpstr>Comparison Shown Graphically</vt:lpstr>
      <vt:lpstr>Comparison Shown Graphically</vt:lpstr>
      <vt:lpstr>Comparison Shown Graphically</vt:lpstr>
      <vt:lpstr>Summary</vt:lpstr>
      <vt:lpstr>PowerPoint Presentation</vt:lpstr>
      <vt:lpstr>Egress from Shadow of Jupiter</vt:lpstr>
      <vt:lpstr>Model of Eclipse by Jupiter</vt:lpstr>
      <vt:lpstr>Mutual Events versus E3 Predictions</vt:lpstr>
    </vt:vector>
  </TitlesOfParts>
  <Company>SGT,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Anon</dc:creator>
  <cp:lastModifiedBy>Anon</cp:lastModifiedBy>
  <cp:revision>86</cp:revision>
  <dcterms:created xsi:type="dcterms:W3CDTF">2014-05-09T16:47:13Z</dcterms:created>
  <dcterms:modified xsi:type="dcterms:W3CDTF">2014-07-11T12:49:12Z</dcterms:modified>
</cp:coreProperties>
</file>